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4" r:id="rId2"/>
    <p:sldId id="296" r:id="rId3"/>
    <p:sldId id="295" r:id="rId4"/>
    <p:sldId id="289" r:id="rId5"/>
    <p:sldId id="290" r:id="rId6"/>
    <p:sldId id="291" r:id="rId7"/>
    <p:sldId id="292" r:id="rId8"/>
    <p:sldId id="293" r:id="rId9"/>
    <p:sldId id="297" r:id="rId10"/>
    <p:sldId id="28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E899-0215-4DCF-BF35-74847AC9798F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9211-A0B3-4B03-B8E2-1B904CD1D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98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90B05-B089-439C-BC99-7A92C22F27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4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90B05-B089-439C-BC99-7A92C22F27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90B05-B089-439C-BC99-7A92C22F27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17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6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sterreich.gv.at/themen/transparenz_und_partizipation_in_der_demokratie/buergerbeteiligung/Seite.32041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858A5BC-C067-791F-B22F-C930C38B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5564582"/>
            <a:ext cx="8168224" cy="613283"/>
          </a:xfrm>
        </p:spPr>
        <p:txBody>
          <a:bodyPr>
            <a:normAutofit fontScale="90000"/>
          </a:bodyPr>
          <a:lstStyle/>
          <a:p>
            <a:r>
              <a:rPr lang="de-AT" dirty="0">
                <a:latin typeface="Arial Black" panose="020B0A04020102020204" pitchFamily="34" charset="0"/>
              </a:rPr>
              <a:t>UNSERE ENERGIE FÜR UNSER KÄRNTEN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9" name="Bildplatzhalter 8" descr="Ein Bild, das draußen, Gras, Himmel, Kleidung enthält.&#10;&#10;Automatisch generierte Beschreibung">
            <a:extLst>
              <a:ext uri="{FF2B5EF4-FFF2-40B4-BE49-F238E27FC236}">
                <a16:creationId xmlns:a16="http://schemas.microsoft.com/office/drawing/2014/main" id="{6280BF36-8F88-CEA1-94FA-6D2D6AE371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0952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3D95DA-F435-D9FE-8686-B10D9BDB9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612" y="6090316"/>
            <a:ext cx="8168224" cy="533400"/>
          </a:xfrm>
        </p:spPr>
        <p:txBody>
          <a:bodyPr anchor="ctr">
            <a:normAutofit/>
          </a:bodyPr>
          <a:lstStyle/>
          <a:p>
            <a:r>
              <a:rPr lang="de-AT" sz="2000" dirty="0">
                <a:solidFill>
                  <a:schemeClr val="bg1"/>
                </a:solidFill>
              </a:rPr>
              <a:t>Forum Naturschutz und Wirtschaft Kärnten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3" name="Grafik 12" descr="Ein Bild, das Text, Schrift, Kreis, Grafiken enthält.&#10;&#10;Automatisch generierte Beschreibung">
            <a:extLst>
              <a:ext uri="{FF2B5EF4-FFF2-40B4-BE49-F238E27FC236}">
                <a16:creationId xmlns:a16="http://schemas.microsoft.com/office/drawing/2014/main" id="{ABD36560-8798-C15C-AA5E-AF09C0C1F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219" y="1245644"/>
            <a:ext cx="2524991" cy="25249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C669DDB-C509-BE87-1FE4-378079FA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90" y="1319072"/>
            <a:ext cx="7318202" cy="809386"/>
          </a:xfrm>
          <a:prstGeom prst="rect">
            <a:avLst/>
          </a:prstGeom>
        </p:spPr>
      </p:pic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1C3A5154-7DA4-C799-3575-F3671268D4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60" y="1899833"/>
            <a:ext cx="3989364" cy="1216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54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122771B4-B024-EFF2-C5E6-18848A56FC1A}"/>
              </a:ext>
            </a:extLst>
          </p:cNvPr>
          <p:cNvSpPr/>
          <p:nvPr/>
        </p:nvSpPr>
        <p:spPr>
          <a:xfrm>
            <a:off x="8120743" y="5400328"/>
            <a:ext cx="3570514" cy="500399"/>
          </a:xfrm>
          <a:prstGeom prst="roundRect">
            <a:avLst/>
          </a:prstGeom>
          <a:solidFill>
            <a:srgbClr val="FCDE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72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A0EB4C-385B-9692-444D-142DA8F92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4401" y="-176048"/>
            <a:ext cx="3291840" cy="329184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2E34789-9FCA-892B-2D72-A43C8724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569" y="5400329"/>
            <a:ext cx="3570514" cy="502282"/>
          </a:xfrm>
        </p:spPr>
        <p:txBody>
          <a:bodyPr anchor="ctr"/>
          <a:lstStyle/>
          <a:p>
            <a:pPr algn="ctr">
              <a:defRPr/>
            </a:pPr>
            <a:r>
              <a:rPr lang="de-AT" sz="2000" b="1" spc="0" dirty="0">
                <a:solidFill>
                  <a:srgbClr val="0082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INFORMIEREN!</a:t>
            </a:r>
            <a:endParaRPr lang="en-US" sz="2000" b="1" spc="0" dirty="0">
              <a:solidFill>
                <a:srgbClr val="0082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D845BB7-60CC-F763-65C7-A017F1785CCA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>
          <a:xfrm>
            <a:off x="8189733" y="6098064"/>
            <a:ext cx="3489350" cy="43705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energiefuerkaernten.at</a:t>
            </a:r>
            <a:endParaRPr kumimoji="0" lang="en-US" sz="2000" b="1" i="0" u="none" strike="noStrike" kern="1200" cap="none" spc="5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B0FCBB30-AE81-CE75-A81E-AA8816C83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20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E48F83-4C34-1D03-4971-1F91108AF3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922" y="2928668"/>
            <a:ext cx="1994971" cy="1994971"/>
          </a:xfrm>
          <a:prstGeom prst="rect">
            <a:avLst/>
          </a:prstGeom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C9EB3EB4-9704-BC69-52E5-07274D870CF1}"/>
              </a:ext>
            </a:extLst>
          </p:cNvPr>
          <p:cNvSpPr txBox="1">
            <a:spLocks/>
          </p:cNvSpPr>
          <p:nvPr/>
        </p:nvSpPr>
        <p:spPr>
          <a:xfrm>
            <a:off x="357129" y="566125"/>
            <a:ext cx="5096613" cy="1926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>
                <a:ln>
                  <a:noFill/>
                </a:ln>
                <a:solidFill>
                  <a:srgbClr val="0082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Ihre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>
                <a:ln>
                  <a:noFill/>
                </a:ln>
                <a:solidFill>
                  <a:srgbClr val="0082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Stimme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>
                <a:ln>
                  <a:noFill/>
                </a:ln>
                <a:solidFill>
                  <a:srgbClr val="0082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zählt!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4000" b="1" i="0" u="none" strike="noStrike" kern="1200" cap="none" spc="0" normalizeH="0" baseline="0" noProof="0" dirty="0">
              <a:ln>
                <a:noFill/>
              </a:ln>
              <a:solidFill>
                <a:srgbClr val="008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61AC9E-1986-E818-9412-63CD0F7B7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07" y="5337046"/>
            <a:ext cx="5096613" cy="563681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5E758E0-E4D0-9311-DA2B-CCDCC7E86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644" y="5727093"/>
            <a:ext cx="2713265" cy="827450"/>
          </a:xfrm>
        </p:spPr>
      </p:pic>
    </p:spTree>
    <p:extLst>
      <p:ext uri="{BB962C8B-B14F-4D97-AF65-F5344CB8AC3E}">
        <p14:creationId xmlns:p14="http://schemas.microsoft.com/office/powerpoint/2010/main" val="16837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A7B705-7591-CAF1-21D2-BBB77776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1645920"/>
          </a:xfrm>
        </p:spPr>
        <p:txBody>
          <a:bodyPr>
            <a:noAutofit/>
          </a:bodyPr>
          <a:lstStyle/>
          <a:p>
            <a:r>
              <a:rPr lang="de-AT" sz="6000" dirty="0">
                <a:solidFill>
                  <a:srgbClr val="C00000"/>
                </a:solidFill>
              </a:rPr>
              <a:t>NEIN</a:t>
            </a:r>
            <a:r>
              <a:rPr lang="de-AT" sz="6000" dirty="0"/>
              <a:t> zum </a:t>
            </a:r>
            <a:br>
              <a:rPr lang="de-AT" sz="6000" dirty="0"/>
            </a:br>
            <a:r>
              <a:rPr lang="de-AT" sz="6000" dirty="0"/>
              <a:t>Windkraft-Verbot</a:t>
            </a:r>
            <a:endParaRPr lang="de-DE" sz="6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00C84D-E0A8-10C7-ABA0-C3B8B219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2743201"/>
            <a:ext cx="7104888" cy="2912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AT" dirty="0">
                <a:latin typeface="Arial" panose="020B0604020202020204" pitchFamily="34" charset="0"/>
              </a:rPr>
              <a:t>Am 12. Jänner 2025 findet in Kärnten eine </a:t>
            </a:r>
            <a:r>
              <a:rPr lang="de-AT" b="1" dirty="0">
                <a:latin typeface="Arial" panose="020B0604020202020204" pitchFamily="34" charset="0"/>
              </a:rPr>
              <a:t>Volksbefragung zu einem gesetzlichen Windkraft-Verbot</a:t>
            </a:r>
            <a:r>
              <a:rPr lang="de-AT" dirty="0">
                <a:latin typeface="Arial" panose="020B0604020202020204" pitchFamily="34" charset="0"/>
              </a:rPr>
              <a:t> statt. Dieses Verbot würde den </a:t>
            </a:r>
            <a:r>
              <a:rPr lang="de-AT" b="1" dirty="0">
                <a:latin typeface="Arial" panose="020B0604020202020204" pitchFamily="34" charset="0"/>
              </a:rPr>
              <a:t>Lebens- und Wirtschaftsstandort Kärnten </a:t>
            </a:r>
            <a:r>
              <a:rPr lang="de-AT" dirty="0">
                <a:latin typeface="Arial" panose="020B0604020202020204" pitchFamily="34" charset="0"/>
              </a:rPr>
              <a:t>auf </a:t>
            </a:r>
            <a:r>
              <a:rPr lang="de-AT" b="1" dirty="0">
                <a:latin typeface="Arial" panose="020B0604020202020204" pitchFamily="34" charset="0"/>
              </a:rPr>
              <a:t>viele Jahre lähmen.</a:t>
            </a:r>
            <a:endParaRPr lang="de-DE" b="1" dirty="0">
              <a:latin typeface="Arial" panose="020B0604020202020204" pitchFamily="34" charset="0"/>
            </a:endParaRPr>
          </a:p>
        </p:txBody>
      </p:sp>
      <p:pic>
        <p:nvPicPr>
          <p:cNvPr id="8" name="Grafik 7" descr="Ein Bild, das Text, Visitenkarte, Screenshot enthält.&#10;&#10;Automatisch generierte Beschreibung">
            <a:extLst>
              <a:ext uri="{FF2B5EF4-FFF2-40B4-BE49-F238E27FC236}">
                <a16:creationId xmlns:a16="http://schemas.microsoft.com/office/drawing/2014/main" id="{E7F6BE74-9A15-5442-26C9-20724C32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767419"/>
            <a:ext cx="4335882" cy="4058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FF26BA93-EF9D-064B-A9D1-13BB3138B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124" y="4827693"/>
            <a:ext cx="3322156" cy="10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261356B-C97C-E835-1993-A4A97877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Volksbefragung: Was ist das?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823E85-7788-EAD2-2717-3FFA4D81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157731"/>
            <a:ext cx="10753725" cy="3766185"/>
          </a:xfrm>
        </p:spPr>
        <p:txBody>
          <a:bodyPr/>
          <a:lstStyle/>
          <a:p>
            <a:pPr marL="360363" indent="-360363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i="1" dirty="0"/>
              <a:t>Die Volksbefragung ist – neben dem Volksbegehren und der Volksabstimmung – ein </a:t>
            </a:r>
            <a:r>
              <a:rPr lang="de-DE" b="1" i="1" dirty="0"/>
              <a:t>wesentliches Instrument der direkten Demokratie.</a:t>
            </a:r>
          </a:p>
          <a:p>
            <a:pPr marL="360363" indent="-360363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i="1" dirty="0"/>
              <a:t>Sie wird im Gegensatz zur Volksabstimmung </a:t>
            </a:r>
            <a:r>
              <a:rPr lang="de-DE" b="1" i="1" dirty="0"/>
              <a:t>vor der Beschlussfassung eines Gesetzes</a:t>
            </a:r>
            <a:r>
              <a:rPr lang="de-DE" i="1" dirty="0"/>
              <a:t> im Nationalrat durchgeführt und dient der Politik dazu, vor endgültigen Entscheidungen die Meinung der österreichischen Bevölkerung zu erfragen.</a:t>
            </a:r>
          </a:p>
          <a:p>
            <a:pPr marL="360363" indent="-360363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i="1" dirty="0"/>
              <a:t>Neben der bundesweiten Volksbefragung gibt es auch die Möglichkeit der </a:t>
            </a:r>
            <a:r>
              <a:rPr lang="de-DE" b="1" i="1" dirty="0"/>
              <a:t>Befragung der Bevölkerung eines Bundeslandes </a:t>
            </a:r>
            <a:r>
              <a:rPr lang="de-DE" i="1" dirty="0"/>
              <a:t>in Bezug auf Themen, die durch Landesrecht geregelt werden müssen.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B5FAD9C5-51C0-C3CA-4614-31D9C19DC29C}"/>
              </a:ext>
            </a:extLst>
          </p:cNvPr>
          <p:cNvSpPr txBox="1">
            <a:spLocks/>
          </p:cNvSpPr>
          <p:nvPr/>
        </p:nvSpPr>
        <p:spPr>
          <a:xfrm>
            <a:off x="657224" y="6171876"/>
            <a:ext cx="10753725" cy="68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6BFE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Quelle: 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oesterreich.gv.at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Berg, Wasser, Himmel enthält.&#10;&#10;Automatisch generierte Beschreibung">
            <a:extLst>
              <a:ext uri="{FF2B5EF4-FFF2-40B4-BE49-F238E27FC236}">
                <a16:creationId xmlns:a16="http://schemas.microsoft.com/office/drawing/2014/main" id="{D3EEBEA7-13D2-2736-3463-DDB1458F1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331" y="542281"/>
            <a:ext cx="2018959" cy="3450926"/>
          </a:xfrm>
          <a:prstGeom prst="rect">
            <a:avLst/>
          </a:prstGeom>
        </p:spPr>
      </p:pic>
      <p:pic>
        <p:nvPicPr>
          <p:cNvPr id="6" name="Grafik 5" descr="Ein Bild, das Wolke, draußen, Himmel, Pflanze enthält.&#10;&#10;Automatisch generierte Beschreibung">
            <a:extLst>
              <a:ext uri="{FF2B5EF4-FFF2-40B4-BE49-F238E27FC236}">
                <a16:creationId xmlns:a16="http://schemas.microsoft.com/office/drawing/2014/main" id="{FCE8C97A-D8F9-D351-C650-9A058EEA2D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9372" y="542280"/>
            <a:ext cx="2018959" cy="3318073"/>
          </a:xfrm>
          <a:prstGeom prst="rect">
            <a:avLst/>
          </a:prstGeom>
        </p:spPr>
      </p:pic>
      <p:pic>
        <p:nvPicPr>
          <p:cNvPr id="15" name="Grafik 14" descr="Ein Bild, das draußen, Himmel, Gras, Sonnenuntergang enthält.&#10;&#10;Automatisch generierte Beschreibung">
            <a:extLst>
              <a:ext uri="{FF2B5EF4-FFF2-40B4-BE49-F238E27FC236}">
                <a16:creationId xmlns:a16="http://schemas.microsoft.com/office/drawing/2014/main" id="{26B3E296-740E-51A0-98CD-761130018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290" y="542280"/>
            <a:ext cx="2066711" cy="3318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836261-C00B-CF74-7094-49F382C6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358" y="542280"/>
            <a:ext cx="3784735" cy="1920240"/>
          </a:xfrm>
        </p:spPr>
        <p:txBody>
          <a:bodyPr anchor="t"/>
          <a:lstStyle/>
          <a:p>
            <a:r>
              <a:rPr lang="de-AT" sz="3200" dirty="0"/>
              <a:t>FÜR EIN UNABHÄNGIGES</a:t>
            </a:r>
            <a:br>
              <a:rPr lang="de-AT" sz="3200" dirty="0"/>
            </a:br>
            <a:r>
              <a:rPr lang="de-AT" sz="3200" dirty="0"/>
              <a:t>KÄRNTEN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4F69E-DD6A-86A5-CFAB-FA103EF7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86" y="4210492"/>
            <a:ext cx="6096000" cy="2080061"/>
          </a:xfrm>
          <a:ln w="38100">
            <a:solidFill>
              <a:srgbClr val="FCDE07"/>
            </a:solidFill>
          </a:ln>
        </p:spPr>
        <p:txBody>
          <a:bodyPr anchor="ctr">
            <a:normAutofit/>
          </a:bodyPr>
          <a:lstStyle/>
          <a:p>
            <a:pPr marL="360363" indent="-360363">
              <a:buClr>
                <a:srgbClr val="FCDE07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Jedes Jahr zahlt Kärnten fast </a:t>
            </a:r>
            <a:r>
              <a:rPr lang="de-DE" sz="2000" b="1" dirty="0"/>
              <a:t>600 Millionen Euro für schmutzige Energie</a:t>
            </a:r>
            <a:r>
              <a:rPr lang="de-DE" sz="2000" dirty="0"/>
              <a:t> aus dem Ausland.</a:t>
            </a:r>
            <a:endParaRPr lang="de-AT" sz="2000" dirty="0"/>
          </a:p>
          <a:p>
            <a:pPr marL="360363" indent="-360363">
              <a:buClr>
                <a:srgbClr val="FCDE07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Der ausgewogene Ausbau von </a:t>
            </a:r>
            <a:r>
              <a:rPr lang="de-AT" sz="2000" b="1" dirty="0"/>
              <a:t>Wasser, Sonne und Wind sowie Biomasse und Wasserstoff</a:t>
            </a:r>
            <a:r>
              <a:rPr lang="de-AT" sz="2000" dirty="0"/>
              <a:t> macht Kärnten </a:t>
            </a:r>
            <a:r>
              <a:rPr lang="de-AT" sz="2000" b="1" dirty="0"/>
              <a:t>unabhängiger</a:t>
            </a:r>
            <a:r>
              <a:rPr lang="de-AT" sz="2000" dirty="0"/>
              <a:t> von teuren Stromimporten.</a:t>
            </a: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E3D75-E7D0-550D-C07A-D64250FD3B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  <p:pic>
        <p:nvPicPr>
          <p:cNvPr id="17" name="Grafik 16" descr="Ein Bild, das Grün, Seifenblasen, Natur, Wassertropfen enthält.&#10;&#10;Automatisch generierte Beschreibung">
            <a:extLst>
              <a:ext uri="{FF2B5EF4-FFF2-40B4-BE49-F238E27FC236}">
                <a16:creationId xmlns:a16="http://schemas.microsoft.com/office/drawing/2014/main" id="{D80D9CE4-89C9-C5F6-EA6A-BEC0B3A64E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869" y="3260682"/>
            <a:ext cx="3074131" cy="854117"/>
          </a:xfrm>
          <a:prstGeom prst="rect">
            <a:avLst/>
          </a:prstGeom>
        </p:spPr>
      </p:pic>
      <p:pic>
        <p:nvPicPr>
          <p:cNvPr id="19" name="Grafik 18" descr="Ein Bild, das Vollkorn, Gelände, Essen, Im Haus enthält.&#10;&#10;Automatisch generierte Beschreibung">
            <a:extLst>
              <a:ext uri="{FF2B5EF4-FFF2-40B4-BE49-F238E27FC236}">
                <a16:creationId xmlns:a16="http://schemas.microsoft.com/office/drawing/2014/main" id="{A14F6578-CC9D-DEB9-B08C-9CB37A1E63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2" y="3260682"/>
            <a:ext cx="3032237" cy="85411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E0BE2-1C67-F23A-240C-290441C6BEA3}"/>
              </a:ext>
            </a:extLst>
          </p:cNvPr>
          <p:cNvGrpSpPr/>
          <p:nvPr/>
        </p:nvGrpSpPr>
        <p:grpSpPr>
          <a:xfrm>
            <a:off x="7763473" y="3185938"/>
            <a:ext cx="4379142" cy="1003604"/>
            <a:chOff x="7734987" y="3072364"/>
            <a:chExt cx="4379142" cy="100360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8DEE268-C278-C5DA-6153-DECEBD09A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4987" y="3072364"/>
              <a:ext cx="4088413" cy="452175"/>
            </a:xfrm>
            <a:prstGeom prst="rect">
              <a:avLst/>
            </a:prstGeom>
          </p:spPr>
        </p:pic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17FA6906-ED23-E6C5-E37F-12D9D8A37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193" y="3363895"/>
              <a:ext cx="2334936" cy="712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00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36261-C00B-CF74-7094-49F382C6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AT" sz="3200" dirty="0"/>
              <a:t>FÜR EINEN SAUBEREN MIX</a:t>
            </a:r>
            <a:endParaRPr lang="de-DE" sz="32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C736BE4-5940-3CF4-F4E8-042FC2CF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86" y="4199860"/>
            <a:ext cx="6096000" cy="2090693"/>
          </a:xfrm>
          <a:ln w="38100">
            <a:solidFill>
              <a:srgbClr val="FCDE07"/>
            </a:solidFill>
          </a:ln>
        </p:spPr>
        <p:txBody>
          <a:bodyPr anchor="ctr">
            <a:normAutofit/>
          </a:bodyPr>
          <a:lstStyle/>
          <a:p>
            <a:pPr marL="360363" indent="-360363">
              <a:buClr>
                <a:srgbClr val="FCDE07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Im </a:t>
            </a:r>
            <a:r>
              <a:rPr lang="de-DE" sz="2000" b="1" dirty="0"/>
              <a:t>Winter,</a:t>
            </a:r>
            <a:r>
              <a:rPr lang="de-DE" sz="2000" dirty="0"/>
              <a:t> wenn wir </a:t>
            </a:r>
            <a:r>
              <a:rPr lang="de-DE" sz="2000" b="1" dirty="0"/>
              <a:t>besonders viel Energie </a:t>
            </a:r>
            <a:r>
              <a:rPr lang="de-DE" sz="2000" dirty="0"/>
              <a:t>benötigen, ist die Stromerzeugung aus </a:t>
            </a:r>
            <a:r>
              <a:rPr lang="de-DE" sz="2000" b="1" dirty="0"/>
              <a:t>Wasser und Sonne niedrig.</a:t>
            </a:r>
            <a:endParaRPr lang="de-AT" sz="2000" b="1" dirty="0"/>
          </a:p>
          <a:p>
            <a:pPr marL="360363" indent="-360363">
              <a:buClr>
                <a:srgbClr val="FCDE07"/>
              </a:buClr>
              <a:buFont typeface="Wingdings" panose="05000000000000000000" pitchFamily="2" charset="2"/>
              <a:buChar char="ü"/>
            </a:pPr>
            <a:r>
              <a:rPr lang="de-AT" sz="2000" b="1" dirty="0"/>
              <a:t>Windkraft</a:t>
            </a:r>
            <a:r>
              <a:rPr lang="de-AT" sz="2000" dirty="0"/>
              <a:t> liefert in der kalten Jahreszeit verlässlich Strom und </a:t>
            </a:r>
            <a:r>
              <a:rPr lang="de-AT" sz="2000" b="1" dirty="0"/>
              <a:t>schließt die Lücke. </a:t>
            </a:r>
            <a:r>
              <a:rPr lang="de-DE" sz="2000" dirty="0"/>
              <a:t>Damit ist eine </a:t>
            </a:r>
            <a:r>
              <a:rPr lang="de-DE" sz="2000" b="1" dirty="0"/>
              <a:t>saubere Energieversorgung über das ganze Jahr</a:t>
            </a:r>
            <a:r>
              <a:rPr lang="de-DE" sz="2000" dirty="0"/>
              <a:t> in Kärnten gesichert.</a:t>
            </a:r>
            <a:endParaRPr lang="de-AT" sz="2000" dirty="0"/>
          </a:p>
        </p:txBody>
      </p:sp>
      <p:pic>
        <p:nvPicPr>
          <p:cNvPr id="7" name="Grafik 6" descr="Ein Bild, das Person, Kleidung, Menschliches Gesicht, Wand enthält.&#10;&#10;Automatisch generierte Beschreibung">
            <a:extLst>
              <a:ext uri="{FF2B5EF4-FFF2-40B4-BE49-F238E27FC236}">
                <a16:creationId xmlns:a16="http://schemas.microsoft.com/office/drawing/2014/main" id="{D9FF56A1-10E3-A423-D2E6-5CAB3CF40C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9"/>
          <a:stretch/>
        </p:blipFill>
        <p:spPr>
          <a:xfrm>
            <a:off x="2185684" y="567447"/>
            <a:ext cx="4754002" cy="3539673"/>
          </a:xfrm>
          <a:prstGeom prst="rect">
            <a:avLst/>
          </a:prstGeom>
        </p:spPr>
      </p:pic>
      <p:pic>
        <p:nvPicPr>
          <p:cNvPr id="9" name="Grafik 8" descr="Ein Bild, das Solarenergie, Solarzelle, Solarpanel, Dish-Solaranlage enthält.&#10;&#10;Automatisch generierte Beschreibung">
            <a:extLst>
              <a:ext uri="{FF2B5EF4-FFF2-40B4-BE49-F238E27FC236}">
                <a16:creationId xmlns:a16="http://schemas.microsoft.com/office/drawing/2014/main" id="{6559F045-6127-95EB-B11D-F6EC3BB60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6" y="567446"/>
            <a:ext cx="2643793" cy="353967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2083AB9-8AE9-8525-F560-C5FBDB051BCD}"/>
              </a:ext>
            </a:extLst>
          </p:cNvPr>
          <p:cNvGrpSpPr/>
          <p:nvPr/>
        </p:nvGrpSpPr>
        <p:grpSpPr>
          <a:xfrm>
            <a:off x="7763473" y="3185938"/>
            <a:ext cx="4379142" cy="1003604"/>
            <a:chOff x="7734987" y="3072364"/>
            <a:chExt cx="4379142" cy="100360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BFC4611-FBAA-A2A0-9EBF-7A44267F0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4987" y="3072364"/>
              <a:ext cx="4088413" cy="452175"/>
            </a:xfrm>
            <a:prstGeom prst="rect">
              <a:avLst/>
            </a:prstGeom>
          </p:spPr>
        </p:pic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0E482B73-98C7-05BA-F547-49609B969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193" y="3363895"/>
              <a:ext cx="2334936" cy="712073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50F9C671-13C3-B7A2-3B0A-78963A59A4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Person, Kleidung, Computer, Job enthält.&#10;&#10;Automatisch generierte Beschreibung">
            <a:extLst>
              <a:ext uri="{FF2B5EF4-FFF2-40B4-BE49-F238E27FC236}">
                <a16:creationId xmlns:a16="http://schemas.microsoft.com/office/drawing/2014/main" id="{7354AC8E-083F-D8FD-2C72-9E898ADAA5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r="-1"/>
          <a:stretch/>
        </p:blipFill>
        <p:spPr>
          <a:xfrm>
            <a:off x="843686" y="542282"/>
            <a:ext cx="6096000" cy="35745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836261-C00B-CF74-7094-49F382C6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AT" sz="3200" dirty="0"/>
              <a:t>FÜR EINE STARKE KÄRNTNER WIRTSCHAFT</a:t>
            </a:r>
            <a:endParaRPr lang="de-DE" sz="32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2FC928D-29B8-AAFF-6757-EE177BDEF1E7}"/>
              </a:ext>
            </a:extLst>
          </p:cNvPr>
          <p:cNvSpPr txBox="1">
            <a:spLocks/>
          </p:cNvSpPr>
          <p:nvPr/>
        </p:nvSpPr>
        <p:spPr>
          <a:xfrm>
            <a:off x="833053" y="4210493"/>
            <a:ext cx="6096000" cy="2080061"/>
          </a:xfrm>
          <a:prstGeom prst="rect">
            <a:avLst/>
          </a:prstGeom>
          <a:ln w="38100">
            <a:solidFill>
              <a:srgbClr val="FCDE0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Windkraft-Verbot gefährdet Investitionen und Betriebsansiedlungen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Kärnten.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sichere Versorgung mit sauberer Energie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stärkt die Kärntner Wirtschaft und sichert zehntausende Arbeitsplätze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Land.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D5E7A9A-A4F1-9642-52F6-60FF52FBD90E}"/>
              </a:ext>
            </a:extLst>
          </p:cNvPr>
          <p:cNvGrpSpPr/>
          <p:nvPr/>
        </p:nvGrpSpPr>
        <p:grpSpPr>
          <a:xfrm>
            <a:off x="7763473" y="3185938"/>
            <a:ext cx="4379142" cy="1003604"/>
            <a:chOff x="7734987" y="3072364"/>
            <a:chExt cx="4379142" cy="100360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A2E1946-9452-E36D-88F4-6A756756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987" y="3072364"/>
              <a:ext cx="4088413" cy="452175"/>
            </a:xfrm>
            <a:prstGeom prst="rect">
              <a:avLst/>
            </a:prstGeom>
          </p:spPr>
        </p:pic>
        <p:pic>
          <p:nvPicPr>
            <p:cNvPr id="6" name="Inhaltsplatzhalter 3">
              <a:extLst>
                <a:ext uri="{FF2B5EF4-FFF2-40B4-BE49-F238E27FC236}">
                  <a16:creationId xmlns:a16="http://schemas.microsoft.com/office/drawing/2014/main" id="{CBB1A3FB-930C-2300-3F56-E5B72CCD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193" y="3363895"/>
              <a:ext cx="2334936" cy="712073"/>
            </a:xfrm>
            <a:prstGeom prst="rect">
              <a:avLst/>
            </a:prstGeom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D0DD1A9-9553-77B6-E920-CE902D1031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36261-C00B-CF74-7094-49F382C6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AT" sz="3200" dirty="0"/>
              <a:t>FÜR WINDKRAFT MIT AUGENMASS</a:t>
            </a:r>
            <a:endParaRPr lang="de-DE" sz="32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D29DF1A-1FDD-1690-EFB2-28E103425B4D}"/>
              </a:ext>
            </a:extLst>
          </p:cNvPr>
          <p:cNvSpPr txBox="1">
            <a:spLocks/>
          </p:cNvSpPr>
          <p:nvPr/>
        </p:nvSpPr>
        <p:spPr>
          <a:xfrm>
            <a:off x="843686" y="4221126"/>
            <a:ext cx="6096000" cy="2069428"/>
          </a:xfrm>
          <a:prstGeom prst="rect">
            <a:avLst/>
          </a:prstGeom>
          <a:ln w="38100">
            <a:solidFill>
              <a:srgbClr val="FCDE0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den nächsten zehn Jahren können maximal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bis 100 Windräder an UVP-geprüften Standorten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Kärnten errichtet werden.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Windkraft kann über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250.000 Kärntner Haushalte mit sauberem Strom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versorgen.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 descr="Ein Bild, das draußen, Landschaft, Himmel, Wolke enthält.&#10;&#10;Automatisch generierte Beschreibung">
            <a:extLst>
              <a:ext uri="{FF2B5EF4-FFF2-40B4-BE49-F238E27FC236}">
                <a16:creationId xmlns:a16="http://schemas.microsoft.com/office/drawing/2014/main" id="{30E97BD3-A7CD-A3BB-6E05-1BCC22080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6" y="542281"/>
            <a:ext cx="6096000" cy="357450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375CD5-FD96-D3C2-1FD9-A4A5508D27C0}"/>
              </a:ext>
            </a:extLst>
          </p:cNvPr>
          <p:cNvGrpSpPr/>
          <p:nvPr/>
        </p:nvGrpSpPr>
        <p:grpSpPr>
          <a:xfrm>
            <a:off x="7763473" y="3185938"/>
            <a:ext cx="4379142" cy="1003604"/>
            <a:chOff x="7734987" y="3072364"/>
            <a:chExt cx="4379142" cy="100360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065AE10-7B98-5C39-6040-0328BF51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987" y="3072364"/>
              <a:ext cx="4088413" cy="452175"/>
            </a:xfrm>
            <a:prstGeom prst="rect">
              <a:avLst/>
            </a:prstGeom>
          </p:spPr>
        </p:pic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D6EBAFDD-00A1-E301-A91C-828BAB2F5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193" y="3363895"/>
              <a:ext cx="2334936" cy="712073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058C2D5-FB58-28B7-AC43-F07C524B02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36261-C00B-CF74-7094-49F382C6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AT" sz="3200" dirty="0"/>
              <a:t>FÜR KLIMASCHUTZ OHNE VERBOTE</a:t>
            </a:r>
            <a:endParaRPr lang="de-DE" sz="32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A0AEB48-C574-7926-36D0-3E0F9123835E}"/>
              </a:ext>
            </a:extLst>
          </p:cNvPr>
          <p:cNvSpPr txBox="1">
            <a:spLocks/>
          </p:cNvSpPr>
          <p:nvPr/>
        </p:nvSpPr>
        <p:spPr>
          <a:xfrm>
            <a:off x="843686" y="4210492"/>
            <a:ext cx="6096000" cy="2080061"/>
          </a:xfrm>
          <a:prstGeom prst="rect">
            <a:avLst/>
          </a:prstGeom>
          <a:noFill/>
          <a:ln w="38100">
            <a:solidFill>
              <a:srgbClr val="FCDE0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Nachfolgende Generationen verdienen ein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gutes Leben in einer sauberen Umwelt.</a:t>
            </a: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CDE0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Ausstieg aus Kohle, Gas und Öl ohne Atomstrom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schützt unsere Kärntner Natur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auch das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Klima.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 descr="Ein Bild, das Himmel, draußen, Person, Sonnenaufgang enthält.&#10;&#10;Automatisch generierte Beschreibung">
            <a:extLst>
              <a:ext uri="{FF2B5EF4-FFF2-40B4-BE49-F238E27FC236}">
                <a16:creationId xmlns:a16="http://schemas.microsoft.com/office/drawing/2014/main" id="{34FEAB46-E317-295E-5C40-1F610691BA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4"/>
          <a:stretch/>
        </p:blipFill>
        <p:spPr>
          <a:xfrm>
            <a:off x="843685" y="542282"/>
            <a:ext cx="6096000" cy="366821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5C7C512-C671-E40F-77A1-03B6CF902352}"/>
              </a:ext>
            </a:extLst>
          </p:cNvPr>
          <p:cNvGrpSpPr/>
          <p:nvPr/>
        </p:nvGrpSpPr>
        <p:grpSpPr>
          <a:xfrm>
            <a:off x="7763473" y="3185938"/>
            <a:ext cx="4379142" cy="1003604"/>
            <a:chOff x="7734987" y="3072364"/>
            <a:chExt cx="4379142" cy="100360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76095B0-C7E7-4810-EE85-00BAB939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987" y="3072364"/>
              <a:ext cx="4088413" cy="452175"/>
            </a:xfrm>
            <a:prstGeom prst="rect">
              <a:avLst/>
            </a:prstGeom>
          </p:spPr>
        </p:pic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D24ED4DD-170E-B8A2-CD1D-020F0E9C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9193" y="3363895"/>
              <a:ext cx="2334936" cy="712073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A29BE6C7-1CBB-D5E5-D9E9-081DB0610B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3FC6AD-F1CD-D84F-B0AC-0EC3FC75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66341"/>
            <a:ext cx="6096000" cy="920885"/>
          </a:xfrm>
        </p:spPr>
        <p:txBody>
          <a:bodyPr>
            <a:normAutofit/>
          </a:bodyPr>
          <a:lstStyle/>
          <a:p>
            <a:pPr algn="ctr"/>
            <a:r>
              <a:rPr lang="de-AT" sz="2400" dirty="0"/>
              <a:t>weil saubere Energie nicht verboten werden darf.</a:t>
            </a:r>
          </a:p>
          <a:p>
            <a:pPr algn="ctr"/>
            <a:endParaRPr lang="de-AT" sz="2800" dirty="0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1B75794F-ABDC-46BF-C095-2778475A53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154" y="3048978"/>
            <a:ext cx="3557143" cy="10848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FCFAE5-8D11-5B39-C059-9E404F364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807" y="5137986"/>
            <a:ext cx="1483839" cy="148383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004B60F-7E58-52DA-3A73-E3922DCC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t"/>
          <a:lstStyle/>
          <a:p>
            <a:r>
              <a:rPr lang="de-AT" sz="3200" dirty="0"/>
              <a:t>DESHALB </a:t>
            </a:r>
            <a:br>
              <a:rPr lang="de-AT" sz="3200" dirty="0"/>
            </a:br>
            <a:r>
              <a:rPr lang="de-AT" sz="3200" dirty="0">
                <a:solidFill>
                  <a:srgbClr val="C00000"/>
                </a:solidFill>
              </a:rPr>
              <a:t>NEIN </a:t>
            </a:r>
            <a:r>
              <a:rPr lang="de-AT" sz="3200" dirty="0"/>
              <a:t>ZUM WINDKRAFT-VERBOT!</a:t>
            </a:r>
            <a:endParaRPr lang="de-DE" sz="320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5B1D102-8292-1095-2F4D-15B8DB9A8491}"/>
              </a:ext>
            </a:extLst>
          </p:cNvPr>
          <p:cNvSpPr txBox="1">
            <a:spLocks/>
          </p:cNvSpPr>
          <p:nvPr/>
        </p:nvSpPr>
        <p:spPr>
          <a:xfrm>
            <a:off x="762000" y="3141949"/>
            <a:ext cx="6096000" cy="155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weil wir für die Wirtschaft und die Arbeitsplätze in Kärnten mehr saubere Energie brauchen.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72"/>
              <a:ea typeface="+mn-ea"/>
              <a:cs typeface="+mn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648E1BA-F32D-9D5A-2DBF-36E2F205605B}"/>
              </a:ext>
            </a:extLst>
          </p:cNvPr>
          <p:cNvSpPr txBox="1">
            <a:spLocks/>
          </p:cNvSpPr>
          <p:nvPr/>
        </p:nvSpPr>
        <p:spPr>
          <a:xfrm>
            <a:off x="761998" y="5151161"/>
            <a:ext cx="6096000" cy="11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weil wir selbstbestimmt für unsere Kinder und Enkelkinder die Zukunft gestalten wollen.</a:t>
            </a:r>
          </a:p>
        </p:txBody>
      </p:sp>
      <p:pic>
        <p:nvPicPr>
          <p:cNvPr id="13" name="Grafik 12" descr="Ein Bild, das Grafiken, Schrift, Logo, rot enthält.&#10;&#10;Automatisch generierte Beschreibung">
            <a:extLst>
              <a:ext uri="{FF2B5EF4-FFF2-40B4-BE49-F238E27FC236}">
                <a16:creationId xmlns:a16="http://schemas.microsoft.com/office/drawing/2014/main" id="{3B598D56-81B6-069C-42BB-37D05BAAC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74" y="659018"/>
            <a:ext cx="1420251" cy="585168"/>
          </a:xfrm>
          <a:prstGeom prst="rect">
            <a:avLst/>
          </a:prstGeom>
        </p:spPr>
      </p:pic>
      <p:pic>
        <p:nvPicPr>
          <p:cNvPr id="14" name="Grafik 13" descr="Ein Bild, das Grafiken, Schrift, Logo, rot enthält.&#10;&#10;Automatisch generierte Beschreibung">
            <a:extLst>
              <a:ext uri="{FF2B5EF4-FFF2-40B4-BE49-F238E27FC236}">
                <a16:creationId xmlns:a16="http://schemas.microsoft.com/office/drawing/2014/main" id="{FB615FA0-7FA6-288C-0B08-935CCC36B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74" y="2434626"/>
            <a:ext cx="1420251" cy="585168"/>
          </a:xfrm>
          <a:prstGeom prst="rect">
            <a:avLst/>
          </a:prstGeom>
        </p:spPr>
      </p:pic>
      <p:pic>
        <p:nvPicPr>
          <p:cNvPr id="15" name="Grafik 14" descr="Ein Bild, das Grafiken, Schrift, Logo, rot enthält.&#10;&#10;Automatisch generierte Beschreibung">
            <a:extLst>
              <a:ext uri="{FF2B5EF4-FFF2-40B4-BE49-F238E27FC236}">
                <a16:creationId xmlns:a16="http://schemas.microsoft.com/office/drawing/2014/main" id="{3118BFDF-768D-25D1-B9BA-33D78FF25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74" y="4456221"/>
            <a:ext cx="1420251" cy="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081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enutzerdefiniert 1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36BFE3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Benutzerdefiniert 2">
      <a:majorFont>
        <a:latin typeface="72 Black"/>
        <a:ea typeface=""/>
        <a:cs typeface=""/>
      </a:majorFont>
      <a:minorFont>
        <a:latin typeface="72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4e025b6-3015-473c-bcc3-2cde001716dd}" enabled="1" method="Privileged" siteId="{ac97c275-c013-48c3-8cde-00cd91c2203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PresentationFormat>Breitbild</PresentationFormat>
  <Paragraphs>36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72</vt:lpstr>
      <vt:lpstr>72 Black</vt:lpstr>
      <vt:lpstr>Aptos</vt:lpstr>
      <vt:lpstr>Arial</vt:lpstr>
      <vt:lpstr>Arial Black</vt:lpstr>
      <vt:lpstr>Calibri</vt:lpstr>
      <vt:lpstr>Wingdings</vt:lpstr>
      <vt:lpstr>Metropolitan</vt:lpstr>
      <vt:lpstr>UNSERE ENERGIE FÜR UNSER KÄRNTEN</vt:lpstr>
      <vt:lpstr>NEIN zum  Windkraft-Verbot</vt:lpstr>
      <vt:lpstr>Volksbefragung: Was ist das?</vt:lpstr>
      <vt:lpstr>FÜR EIN UNABHÄNGIGES KÄRNTEN</vt:lpstr>
      <vt:lpstr>FÜR EINEN SAUBEREN MIX</vt:lpstr>
      <vt:lpstr>FÜR EINE STARKE KÄRNTNER WIRTSCHAFT</vt:lpstr>
      <vt:lpstr>FÜR WINDKRAFT MIT AUGENMASS</vt:lpstr>
      <vt:lpstr>FÜR KLIMASCHUTZ OHNE VERBOTE</vt:lpstr>
      <vt:lpstr>DESHALB  NEIN ZUM WINDKRAFT-VERBOT!</vt:lpstr>
      <vt:lpstr>JETZT INFORMIEREN!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2024-11-27T07:37:16Z</dcterms:created>
  <dcterms:modified xsi:type="dcterms:W3CDTF">2024-11-27T07:38:56Z</dcterms:modified>
</cp:coreProperties>
</file>